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69" r:id="rId5"/>
    <p:sldId id="259" r:id="rId6"/>
    <p:sldId id="260" r:id="rId7"/>
    <p:sldId id="267" r:id="rId8"/>
    <p:sldId id="266" r:id="rId9"/>
    <p:sldId id="268" r:id="rId10"/>
    <p:sldId id="261" r:id="rId11"/>
    <p:sldId id="262" r:id="rId12"/>
    <p:sldId id="263" r:id="rId13"/>
    <p:sldId id="264" r:id="rId14"/>
    <p:sldId id="265" r:id="rId15"/>
  </p:sldIdLst>
  <p:sldSz cx="14630400" cy="8229600"/>
  <p:notesSz cx="8229600" cy="14630400"/>
  <p:embeddedFontLst>
    <p:embeddedFont>
      <p:font typeface="MuseoModerno Medium" panose="020B0604020202020204" charset="0"/>
      <p:regular r:id="rId17"/>
    </p:embeddedFont>
    <p:embeddedFont>
      <p:font typeface="Source Sans 3"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16D4BB-F0AA-41C8-B694-88CC5FC985D3}" v="86" dt="2025-11-14T07:12:21.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21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116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248">
              <a:srgbClr val="F7C3B2"/>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6514624"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EDA ON TELCO DATASET</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Identifying key factors affecting customer retention to improve loyalty.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2213" y="441722"/>
            <a:ext cx="6791087" cy="501968"/>
          </a:xfrm>
          <a:prstGeom prst="rect">
            <a:avLst/>
          </a:prstGeom>
          <a:noFill/>
          <a:ln/>
        </p:spPr>
        <p:txBody>
          <a:bodyPr wrap="none" lIns="0" tIns="0" rIns="0" bIns="0" rtlCol="0" anchor="t"/>
          <a:lstStyle/>
          <a:p>
            <a:pPr marL="0" indent="0" algn="l">
              <a:lnSpc>
                <a:spcPts val="3950"/>
              </a:lnSpc>
              <a:buNone/>
            </a:pPr>
            <a:r>
              <a:rPr lang="en-US" sz="3150" dirty="0">
                <a:solidFill>
                  <a:srgbClr val="124E73"/>
                </a:solidFill>
                <a:latin typeface="MuseoModerno Medium" pitchFamily="34" charset="0"/>
                <a:ea typeface="MuseoModerno Medium" pitchFamily="34" charset="-122"/>
                <a:cs typeface="MuseoModerno Medium" pitchFamily="34" charset="-120"/>
              </a:rPr>
              <a:t>Churn Distribution by Contract Type</a:t>
            </a:r>
            <a:endParaRPr lang="en-US" sz="3150" dirty="0"/>
          </a:p>
        </p:txBody>
      </p:sp>
      <p:pic>
        <p:nvPicPr>
          <p:cNvPr id="3" name="Image 0" descr="preencoded.png"/>
          <p:cNvPicPr>
            <a:picLocks noChangeAspect="1"/>
          </p:cNvPicPr>
          <p:nvPr/>
        </p:nvPicPr>
        <p:blipFill>
          <a:blip r:embed="rId3"/>
          <a:stretch>
            <a:fillRect/>
          </a:stretch>
        </p:blipFill>
        <p:spPr>
          <a:xfrm>
            <a:off x="-1533286" y="2443699"/>
            <a:ext cx="8191501" cy="4471328"/>
          </a:xfrm>
          <a:prstGeom prst="rect">
            <a:avLst/>
          </a:prstGeom>
        </p:spPr>
      </p:pic>
      <p:sp>
        <p:nvSpPr>
          <p:cNvPr id="4" name="Shape 1"/>
          <p:cNvSpPr/>
          <p:nvPr/>
        </p:nvSpPr>
        <p:spPr>
          <a:xfrm>
            <a:off x="3622000" y="8667631"/>
            <a:ext cx="160615" cy="160615"/>
          </a:xfrm>
          <a:prstGeom prst="roundRect">
            <a:avLst>
              <a:gd name="adj" fmla="val 11386"/>
            </a:avLst>
          </a:prstGeom>
          <a:solidFill>
            <a:srgbClr val="162A36"/>
          </a:solidFill>
          <a:ln/>
        </p:spPr>
      </p:sp>
      <p:sp>
        <p:nvSpPr>
          <p:cNvPr id="5" name="Text 2"/>
          <p:cNvSpPr/>
          <p:nvPr/>
        </p:nvSpPr>
        <p:spPr>
          <a:xfrm>
            <a:off x="3843576" y="8667631"/>
            <a:ext cx="1118949" cy="160615"/>
          </a:xfrm>
          <a:prstGeom prst="rect">
            <a:avLst/>
          </a:prstGeom>
          <a:noFill/>
          <a:ln/>
        </p:spPr>
        <p:txBody>
          <a:bodyPr wrap="none" lIns="0" tIns="0" rIns="0" bIns="0" rtlCol="0" anchor="t"/>
          <a:lstStyle/>
          <a:p>
            <a:pPr marL="0" indent="0" algn="l">
              <a:lnSpc>
                <a:spcPts val="1250"/>
              </a:lnSpc>
              <a:buNone/>
            </a:pPr>
            <a:r>
              <a:rPr lang="en-US" sz="1250" dirty="0">
                <a:solidFill>
                  <a:schemeClr val="bg2"/>
                </a:solidFill>
                <a:latin typeface="Source Sans 3" pitchFamily="34" charset="0"/>
                <a:ea typeface="Source Sans 3" pitchFamily="34" charset="-122"/>
                <a:cs typeface="Source Sans 3" pitchFamily="34" charset="-120"/>
              </a:rPr>
              <a:t>Month-to-month</a:t>
            </a:r>
            <a:endParaRPr lang="en-US" sz="1250" dirty="0">
              <a:solidFill>
                <a:schemeClr val="bg2"/>
              </a:solidFill>
            </a:endParaRPr>
          </a:p>
        </p:txBody>
      </p:sp>
      <p:sp>
        <p:nvSpPr>
          <p:cNvPr id="6" name="Shape 3"/>
          <p:cNvSpPr/>
          <p:nvPr/>
        </p:nvSpPr>
        <p:spPr>
          <a:xfrm>
            <a:off x="6906935" y="8667631"/>
            <a:ext cx="160615" cy="160615"/>
          </a:xfrm>
          <a:prstGeom prst="roundRect">
            <a:avLst>
              <a:gd name="adj" fmla="val 11386"/>
            </a:avLst>
          </a:prstGeom>
          <a:solidFill>
            <a:srgbClr val="396C8C"/>
          </a:solidFill>
          <a:ln/>
        </p:spPr>
      </p:sp>
      <p:sp>
        <p:nvSpPr>
          <p:cNvPr id="7" name="Text 4"/>
          <p:cNvSpPr/>
          <p:nvPr/>
        </p:nvSpPr>
        <p:spPr>
          <a:xfrm>
            <a:off x="7128510" y="8667631"/>
            <a:ext cx="594836" cy="160615"/>
          </a:xfrm>
          <a:prstGeom prst="rect">
            <a:avLst/>
          </a:prstGeom>
          <a:noFill/>
          <a:ln/>
        </p:spPr>
        <p:txBody>
          <a:bodyPr wrap="none" lIns="0" tIns="0" rIns="0" bIns="0" rtlCol="0" anchor="t"/>
          <a:lstStyle/>
          <a:p>
            <a:pPr marL="0" indent="0" algn="l">
              <a:lnSpc>
                <a:spcPts val="1250"/>
              </a:lnSpc>
              <a:buNone/>
            </a:pPr>
            <a:r>
              <a:rPr lang="en-US" sz="1250" dirty="0">
                <a:solidFill>
                  <a:schemeClr val="bg1"/>
                </a:solidFill>
                <a:latin typeface="Source Sans 3" pitchFamily="34" charset="0"/>
                <a:ea typeface="Source Sans 3" pitchFamily="34" charset="-122"/>
                <a:cs typeface="Source Sans 3" pitchFamily="34" charset="-120"/>
              </a:rPr>
              <a:t>One year</a:t>
            </a:r>
            <a:endParaRPr lang="en-US" sz="1250" dirty="0">
              <a:solidFill>
                <a:schemeClr val="bg1"/>
              </a:solidFill>
            </a:endParaRPr>
          </a:p>
        </p:txBody>
      </p:sp>
      <p:sp>
        <p:nvSpPr>
          <p:cNvPr id="8" name="Shape 5"/>
          <p:cNvSpPr/>
          <p:nvPr/>
        </p:nvSpPr>
        <p:spPr>
          <a:xfrm>
            <a:off x="9667756" y="8667631"/>
            <a:ext cx="160615" cy="160615"/>
          </a:xfrm>
          <a:prstGeom prst="roundRect">
            <a:avLst>
              <a:gd name="adj" fmla="val 11386"/>
            </a:avLst>
          </a:prstGeom>
          <a:solidFill>
            <a:srgbClr val="76A8C7"/>
          </a:solidFill>
          <a:ln/>
        </p:spPr>
      </p:sp>
      <p:sp>
        <p:nvSpPr>
          <p:cNvPr id="9" name="Text 6"/>
          <p:cNvSpPr/>
          <p:nvPr/>
        </p:nvSpPr>
        <p:spPr>
          <a:xfrm>
            <a:off x="9889331" y="8667631"/>
            <a:ext cx="603171" cy="160615"/>
          </a:xfrm>
          <a:prstGeom prst="rect">
            <a:avLst/>
          </a:prstGeom>
          <a:noFill/>
          <a:ln/>
        </p:spPr>
        <p:txBody>
          <a:bodyPr wrap="none" lIns="0" tIns="0" rIns="0" bIns="0" rtlCol="0" anchor="t"/>
          <a:lstStyle/>
          <a:p>
            <a:pPr marL="0" indent="0" algn="l">
              <a:lnSpc>
                <a:spcPts val="1250"/>
              </a:lnSpc>
              <a:buNone/>
            </a:pPr>
            <a:r>
              <a:rPr lang="en-US" sz="1250" dirty="0">
                <a:solidFill>
                  <a:schemeClr val="bg2"/>
                </a:solidFill>
                <a:latin typeface="Source Sans 3" pitchFamily="34" charset="0"/>
                <a:ea typeface="Source Sans 3" pitchFamily="34" charset="-122"/>
                <a:cs typeface="Source Sans 3" pitchFamily="34" charset="-120"/>
              </a:rPr>
              <a:t>Two year</a:t>
            </a:r>
            <a:endParaRPr lang="en-US" sz="1250" dirty="0">
              <a:solidFill>
                <a:schemeClr val="bg2"/>
              </a:solidFill>
            </a:endParaRPr>
          </a:p>
        </p:txBody>
      </p:sp>
      <p:sp>
        <p:nvSpPr>
          <p:cNvPr id="10" name="Text 7"/>
          <p:cNvSpPr/>
          <p:nvPr/>
        </p:nvSpPr>
        <p:spPr>
          <a:xfrm>
            <a:off x="562213" y="9008864"/>
            <a:ext cx="13505974" cy="256937"/>
          </a:xfrm>
          <a:prstGeom prst="rect">
            <a:avLst/>
          </a:prstGeom>
          <a:noFill/>
          <a:ln/>
        </p:spPr>
        <p:txBody>
          <a:bodyPr wrap="none" lIns="0" tIns="0" rIns="0" bIns="0" rtlCol="0" anchor="t"/>
          <a:lstStyle/>
          <a:p>
            <a:pPr marL="0" indent="0" algn="l">
              <a:lnSpc>
                <a:spcPts val="2000"/>
              </a:lnSpc>
              <a:buNone/>
            </a:pPr>
            <a:r>
              <a:rPr lang="en-US" sz="2400" dirty="0">
                <a:solidFill>
                  <a:schemeClr val="bg2"/>
                </a:solidFill>
                <a:latin typeface="Source Sans 3" pitchFamily="34" charset="0"/>
                <a:ea typeface="Source Sans 3" pitchFamily="34" charset="-122"/>
                <a:cs typeface="Source Sans 3" pitchFamily="34" charset="-120"/>
              </a:rPr>
              <a:t>The pie chart illustrates that month-to-month contracts have a significantly higher churn rate.</a:t>
            </a:r>
            <a:endParaRPr lang="en-US" sz="2400" dirty="0">
              <a:solidFill>
                <a:schemeClr val="bg2"/>
              </a:solidFill>
            </a:endParaRPr>
          </a:p>
        </p:txBody>
      </p:sp>
      <p:sp>
        <p:nvSpPr>
          <p:cNvPr id="17" name="TextBox 16">
            <a:extLst>
              <a:ext uri="{FF2B5EF4-FFF2-40B4-BE49-F238E27FC236}">
                <a16:creationId xmlns:a16="http://schemas.microsoft.com/office/drawing/2014/main" id="{EA968EBB-0D62-FB96-AFCB-BB2B9ED64A01}"/>
              </a:ext>
            </a:extLst>
          </p:cNvPr>
          <p:cNvSpPr txBox="1"/>
          <p:nvPr/>
        </p:nvSpPr>
        <p:spPr>
          <a:xfrm>
            <a:off x="4584700" y="2391196"/>
            <a:ext cx="9893161" cy="3785652"/>
          </a:xfrm>
          <a:prstGeom prst="rect">
            <a:avLst/>
          </a:prstGeom>
          <a:noFill/>
        </p:spPr>
        <p:txBody>
          <a:bodyPr wrap="square" rtlCol="0">
            <a:spAutoFit/>
          </a:bodyPr>
          <a:lstStyle/>
          <a:p>
            <a:r>
              <a:rPr lang="en-US" sz="2400" dirty="0">
                <a:solidFill>
                  <a:srgbClr val="124E73"/>
                </a:solidFill>
                <a:latin typeface="MuseoModerno Medium" pitchFamily="34" charset="0"/>
                <a:ea typeface="MuseoModerno Medium" pitchFamily="34" charset="-122"/>
                <a:cs typeface="MuseoModerno Medium" pitchFamily="34" charset="-120"/>
              </a:rPr>
              <a:t>-    The largest slice (42) represents Month‑to‑month contracts, indicating that customers on monthly plans have a significantly higher churn rate compared to the other contract types.</a:t>
            </a:r>
          </a:p>
          <a:p>
            <a:pPr marL="285750" indent="-285750">
              <a:buFontTx/>
              <a:buChar char="-"/>
            </a:pPr>
            <a:r>
              <a:rPr lang="en-US" sz="2400" dirty="0">
                <a:solidFill>
                  <a:srgbClr val="124E73"/>
                </a:solidFill>
                <a:latin typeface="MuseoModerno Medium" pitchFamily="34" charset="0"/>
                <a:ea typeface="MuseoModerno Medium" pitchFamily="34" charset="-122"/>
                <a:cs typeface="MuseoModerno Medium" pitchFamily="34" charset="-120"/>
              </a:rPr>
              <a:t>The second slice (12) is for One‑year contracts, showing a moderate level of churn.- </a:t>
            </a:r>
          </a:p>
          <a:p>
            <a:pPr marL="285750" indent="-285750">
              <a:buFontTx/>
              <a:buChar char="-"/>
            </a:pPr>
            <a:r>
              <a:rPr lang="en-US" sz="2400" dirty="0">
                <a:solidFill>
                  <a:srgbClr val="124E73"/>
                </a:solidFill>
                <a:latin typeface="MuseoModerno Medium" pitchFamily="34" charset="0"/>
                <a:ea typeface="MuseoModerno Medium" pitchFamily="34" charset="-122"/>
                <a:cs typeface="MuseoModerno Medium" pitchFamily="34" charset="-120"/>
              </a:rPr>
              <a:t>The smallest slice (3) belongs to Two‑year contracts, meaning very few customers with long‑term agreements churn . In short, the chart highlights that month‑to‑month subscribers are much more likely to leave (churn) than customers on yearly contracts, suggesting that longer contract commitments reduce churn.</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2213" y="165100"/>
            <a:ext cx="7197487" cy="778590"/>
          </a:xfrm>
          <a:prstGeom prst="rect">
            <a:avLst/>
          </a:prstGeom>
          <a:noFill/>
          <a:ln/>
        </p:spPr>
        <p:txBody>
          <a:bodyPr wrap="none" lIns="0" tIns="0" rIns="0" bIns="0" rtlCol="0" anchor="t"/>
          <a:lstStyle/>
          <a:p>
            <a:pPr marL="0" indent="0" algn="l">
              <a:lnSpc>
                <a:spcPts val="3950"/>
              </a:lnSpc>
              <a:buNone/>
            </a:pPr>
            <a:r>
              <a:rPr lang="en-US" sz="3150" dirty="0">
                <a:solidFill>
                  <a:srgbClr val="124E73"/>
                </a:solidFill>
                <a:latin typeface="MuseoModerno Medium" pitchFamily="34" charset="0"/>
                <a:ea typeface="MuseoModerno Medium" pitchFamily="34" charset="-122"/>
                <a:cs typeface="MuseoModerno Medium" pitchFamily="34" charset="-120"/>
              </a:rPr>
              <a:t>Payment Method Impact on Churn</a:t>
            </a:r>
            <a:endParaRPr lang="en-US" sz="3150" dirty="0"/>
          </a:p>
        </p:txBody>
      </p:sp>
      <p:pic>
        <p:nvPicPr>
          <p:cNvPr id="3" name="Image 0" descr="preencoded.png"/>
          <p:cNvPicPr>
            <a:picLocks noChangeAspect="1"/>
          </p:cNvPicPr>
          <p:nvPr/>
        </p:nvPicPr>
        <p:blipFill>
          <a:blip r:embed="rId3"/>
          <a:stretch>
            <a:fillRect/>
          </a:stretch>
        </p:blipFill>
        <p:spPr>
          <a:xfrm>
            <a:off x="0" y="692706"/>
            <a:ext cx="13163952" cy="7371794"/>
          </a:xfrm>
          <a:prstGeom prst="rect">
            <a:avLst/>
          </a:prstGeom>
        </p:spPr>
      </p:pic>
      <p:sp>
        <p:nvSpPr>
          <p:cNvPr id="4" name="Text 1"/>
          <p:cNvSpPr/>
          <p:nvPr/>
        </p:nvSpPr>
        <p:spPr>
          <a:xfrm>
            <a:off x="562212" y="9017000"/>
            <a:ext cx="14449187" cy="248801"/>
          </a:xfrm>
          <a:prstGeom prst="rect">
            <a:avLst/>
          </a:prstGeom>
          <a:noFill/>
          <a:ln/>
        </p:spPr>
        <p:txBody>
          <a:bodyPr wrap="none" lIns="0" tIns="0" rIns="0" bIns="0" rtlCol="0" anchor="t"/>
          <a:lstStyle/>
          <a:p>
            <a:pPr marL="0" indent="0" algn="l">
              <a:lnSpc>
                <a:spcPts val="2000"/>
              </a:lnSpc>
              <a:buNone/>
            </a:pPr>
            <a:r>
              <a:rPr lang="en-US" sz="2400" dirty="0">
                <a:solidFill>
                  <a:schemeClr val="tx2">
                    <a:lumMod val="20000"/>
                    <a:lumOff val="80000"/>
                  </a:schemeClr>
                </a:solidFill>
                <a:latin typeface="Source Sans 3" pitchFamily="34" charset="0"/>
                <a:ea typeface="Source Sans 3" pitchFamily="34" charset="-122"/>
                <a:cs typeface="Source Sans 3" pitchFamily="34" charset="-120"/>
              </a:rPr>
              <a:t>Electronic checks are associated with the highest churn rates, indicating a potential area for intervention.</a:t>
            </a:r>
            <a:endParaRPr lang="en-US" sz="2400" dirty="0">
              <a:solidFill>
                <a:schemeClr val="tx2">
                  <a:lumMod val="20000"/>
                  <a:lumOff val="8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0431" y="463868"/>
            <a:ext cx="5613559" cy="527209"/>
          </a:xfrm>
          <a:prstGeom prst="rect">
            <a:avLst/>
          </a:prstGeom>
          <a:noFill/>
          <a:ln/>
        </p:spPr>
        <p:txBody>
          <a:bodyPr wrap="none" lIns="0" tIns="0" rIns="0" bIns="0" rtlCol="0" anchor="t"/>
          <a:lstStyle/>
          <a:p>
            <a:pPr marL="0" indent="0" algn="l">
              <a:lnSpc>
                <a:spcPts val="4150"/>
              </a:lnSpc>
              <a:buNone/>
            </a:pPr>
            <a:r>
              <a:rPr lang="en-US" sz="3300" dirty="0">
                <a:solidFill>
                  <a:srgbClr val="124E73"/>
                </a:solidFill>
                <a:latin typeface="MuseoModerno Medium" pitchFamily="34" charset="0"/>
                <a:ea typeface="MuseoModerno Medium" pitchFamily="34" charset="-122"/>
                <a:cs typeface="MuseoModerno Medium" pitchFamily="34" charset="-120"/>
              </a:rPr>
              <a:t>Service Offerings and Churn</a:t>
            </a:r>
            <a:endParaRPr lang="en-US" sz="3300" dirty="0"/>
          </a:p>
        </p:txBody>
      </p:sp>
      <p:sp>
        <p:nvSpPr>
          <p:cNvPr id="3" name="Text 1"/>
          <p:cNvSpPr/>
          <p:nvPr/>
        </p:nvSpPr>
        <p:spPr>
          <a:xfrm>
            <a:off x="590431" y="1395889"/>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Customers lacking essential services are more likely to churn. This highlights the importance of comprehensive service packages.</a:t>
            </a:r>
            <a:endParaRPr lang="en-US" sz="1300" dirty="0"/>
          </a:p>
        </p:txBody>
      </p:sp>
      <p:sp>
        <p:nvSpPr>
          <p:cNvPr id="4" name="Text 2"/>
          <p:cNvSpPr/>
          <p:nvPr/>
        </p:nvSpPr>
        <p:spPr>
          <a:xfrm>
            <a:off x="590431" y="2087523"/>
            <a:ext cx="6519029"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B4150"/>
                </a:solidFill>
                <a:latin typeface="Source Sans 3" pitchFamily="34" charset="0"/>
                <a:ea typeface="Source Sans 3" pitchFamily="34" charset="-122"/>
                <a:cs typeface="Source Sans 3" pitchFamily="34" charset="-120"/>
              </a:rPr>
              <a:t>No Online Security</a:t>
            </a:r>
            <a:endParaRPr lang="en-US" sz="1300" dirty="0"/>
          </a:p>
        </p:txBody>
      </p:sp>
      <p:sp>
        <p:nvSpPr>
          <p:cNvPr id="5" name="Text 3"/>
          <p:cNvSpPr/>
          <p:nvPr/>
        </p:nvSpPr>
        <p:spPr>
          <a:xfrm>
            <a:off x="590431" y="2509242"/>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1) Customers without online security features (e.g., antivirus, firewall, VPN) feel vulnerable to threats.</a:t>
            </a:r>
            <a:endParaRPr lang="en-US" sz="1300" dirty="0"/>
          </a:p>
        </p:txBody>
      </p:sp>
      <p:sp>
        <p:nvSpPr>
          <p:cNvPr id="6" name="Text 4"/>
          <p:cNvSpPr/>
          <p:nvPr/>
        </p:nvSpPr>
        <p:spPr>
          <a:xfrm>
            <a:off x="590431" y="3200876"/>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2) This lack likely makes them perceive the service as incomplete or unsafe, pushing them to switch providers that offer robust security.</a:t>
            </a:r>
            <a:endParaRPr lang="en-US" sz="1300" dirty="0"/>
          </a:p>
        </p:txBody>
      </p:sp>
      <p:sp>
        <p:nvSpPr>
          <p:cNvPr id="7" name="Text 5"/>
          <p:cNvSpPr/>
          <p:nvPr/>
        </p:nvSpPr>
        <p:spPr>
          <a:xfrm>
            <a:off x="590431" y="3892510"/>
            <a:ext cx="6519029"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B4150"/>
                </a:solidFill>
                <a:latin typeface="Source Sans 3" pitchFamily="34" charset="0"/>
                <a:ea typeface="Source Sans 3" pitchFamily="34" charset="-122"/>
                <a:cs typeface="Source Sans 3" pitchFamily="34" charset="-120"/>
              </a:rPr>
              <a:t>No Tech Support</a:t>
            </a:r>
            <a:endParaRPr lang="en-US" sz="1300" dirty="0"/>
          </a:p>
        </p:txBody>
      </p:sp>
      <p:sp>
        <p:nvSpPr>
          <p:cNvPr id="8" name="Text 6"/>
          <p:cNvSpPr/>
          <p:nvPr/>
        </p:nvSpPr>
        <p:spPr>
          <a:xfrm>
            <a:off x="590431" y="4314230"/>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1) Absence of technical support (phone, chat, or on‑site help) leaves customers stranded when issues arise.</a:t>
            </a:r>
            <a:endParaRPr lang="en-US" sz="1300" dirty="0"/>
          </a:p>
        </p:txBody>
      </p:sp>
      <p:sp>
        <p:nvSpPr>
          <p:cNvPr id="9" name="Text 7"/>
          <p:cNvSpPr/>
          <p:nvPr/>
        </p:nvSpPr>
        <p:spPr>
          <a:xfrm>
            <a:off x="590431" y="5005864"/>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2) The frustration of unresolved problems often leads to dissatisfaction and churn, especially for users who need quick assistance.</a:t>
            </a:r>
            <a:endParaRPr lang="en-US" sz="1300" dirty="0"/>
          </a:p>
        </p:txBody>
      </p:sp>
      <p:sp>
        <p:nvSpPr>
          <p:cNvPr id="10" name="Text 8"/>
          <p:cNvSpPr/>
          <p:nvPr/>
        </p:nvSpPr>
        <p:spPr>
          <a:xfrm>
            <a:off x="590431" y="5697498"/>
            <a:ext cx="6519029"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B4150"/>
                </a:solidFill>
                <a:latin typeface="Source Sans 3" pitchFamily="34" charset="0"/>
                <a:ea typeface="Source Sans 3" pitchFamily="34" charset="-122"/>
                <a:cs typeface="Source Sans 3" pitchFamily="34" charset="-120"/>
              </a:rPr>
              <a:t>No Device Protection</a:t>
            </a:r>
            <a:endParaRPr lang="en-US" sz="1300" dirty="0"/>
          </a:p>
        </p:txBody>
      </p:sp>
      <p:sp>
        <p:nvSpPr>
          <p:cNvPr id="11" name="Text 9"/>
          <p:cNvSpPr/>
          <p:nvPr/>
        </p:nvSpPr>
        <p:spPr>
          <a:xfrm>
            <a:off x="590431" y="6119217"/>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1) Without device protection (insurance, repair services, or replacement plans), customers fear damage or loss of their devices. - </a:t>
            </a:r>
            <a:endParaRPr lang="en-US" sz="1300" dirty="0"/>
          </a:p>
        </p:txBody>
      </p:sp>
      <p:sp>
        <p:nvSpPr>
          <p:cNvPr id="12" name="Text 10"/>
          <p:cNvSpPr/>
          <p:nvPr/>
        </p:nvSpPr>
        <p:spPr>
          <a:xfrm>
            <a:off x="590431" y="6810851"/>
            <a:ext cx="6519029" cy="53982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2) This gap makes the service seem less valuable, prompting them to move to competitors that provide comprehensive device safeguards</a:t>
            </a:r>
            <a:endParaRPr lang="en-US" sz="1300" dirty="0"/>
          </a:p>
        </p:txBody>
      </p:sp>
      <p:pic>
        <p:nvPicPr>
          <p:cNvPr id="13" name="Image 0" descr="preencoded.png"/>
          <p:cNvPicPr>
            <a:picLocks noChangeAspect="1"/>
          </p:cNvPicPr>
          <p:nvPr/>
        </p:nvPicPr>
        <p:blipFill>
          <a:blip r:embed="rId3"/>
          <a:stretch>
            <a:fillRect/>
          </a:stretch>
        </p:blipFill>
        <p:spPr>
          <a:xfrm>
            <a:off x="7528560" y="1433870"/>
            <a:ext cx="6519029" cy="65190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013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Actionable Insights for Retention</a:t>
            </a:r>
            <a:endParaRPr lang="en-US" sz="4450" dirty="0"/>
          </a:p>
        </p:txBody>
      </p:sp>
      <p:pic>
        <p:nvPicPr>
          <p:cNvPr id="4" name="Image 1" descr="preencoded.png"/>
          <p:cNvPicPr>
            <a:picLocks noChangeAspect="1"/>
          </p:cNvPicPr>
          <p:nvPr/>
        </p:nvPicPr>
        <p:blipFill>
          <a:blip r:embed="rId4"/>
          <a:stretch>
            <a:fillRect/>
          </a:stretch>
        </p:blipFill>
        <p:spPr>
          <a:xfrm>
            <a:off x="793790" y="2797850"/>
            <a:ext cx="1134070" cy="1360884"/>
          </a:xfrm>
          <a:prstGeom prst="rect">
            <a:avLst/>
          </a:prstGeom>
        </p:spPr>
      </p:pic>
      <p:sp>
        <p:nvSpPr>
          <p:cNvPr id="5" name="Text 1"/>
          <p:cNvSpPr/>
          <p:nvPr/>
        </p:nvSpPr>
        <p:spPr>
          <a:xfrm>
            <a:off x="2154674" y="3024664"/>
            <a:ext cx="4026694"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Promote Long-Term Contracts</a:t>
            </a:r>
            <a:endParaRPr lang="en-US" sz="2200" dirty="0"/>
          </a:p>
        </p:txBody>
      </p:sp>
      <p:sp>
        <p:nvSpPr>
          <p:cNvPr id="6" name="Text 2"/>
          <p:cNvSpPr/>
          <p:nvPr/>
        </p:nvSpPr>
        <p:spPr>
          <a:xfrm>
            <a:off x="2154674" y="3515082"/>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Incentivize customers to switch from month-to-month plans.</a:t>
            </a:r>
            <a:endParaRPr lang="en-US" sz="1750" dirty="0"/>
          </a:p>
        </p:txBody>
      </p:sp>
      <p:pic>
        <p:nvPicPr>
          <p:cNvPr id="7" name="Image 2" descr="preencoded.png"/>
          <p:cNvPicPr>
            <a:picLocks noChangeAspect="1"/>
          </p:cNvPicPr>
          <p:nvPr/>
        </p:nvPicPr>
        <p:blipFill>
          <a:blip r:embed="rId5"/>
          <a:stretch>
            <a:fillRect/>
          </a:stretch>
        </p:blipFill>
        <p:spPr>
          <a:xfrm>
            <a:off x="793790" y="4158734"/>
            <a:ext cx="1134070" cy="1360884"/>
          </a:xfrm>
          <a:prstGeom prst="rect">
            <a:avLst/>
          </a:prstGeom>
        </p:spPr>
      </p:pic>
      <p:sp>
        <p:nvSpPr>
          <p:cNvPr id="8" name="Text 3"/>
          <p:cNvSpPr/>
          <p:nvPr/>
        </p:nvSpPr>
        <p:spPr>
          <a:xfrm>
            <a:off x="2154674" y="4385548"/>
            <a:ext cx="3702010"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Diversify Payment Options</a:t>
            </a:r>
            <a:endParaRPr lang="en-US" sz="2200" dirty="0"/>
          </a:p>
        </p:txBody>
      </p:sp>
      <p:sp>
        <p:nvSpPr>
          <p:cNvPr id="9" name="Text 4"/>
          <p:cNvSpPr/>
          <p:nvPr/>
        </p:nvSpPr>
        <p:spPr>
          <a:xfrm>
            <a:off x="2154674" y="4875967"/>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Encourage automatic payment methods over electronic checks.</a:t>
            </a:r>
            <a:endParaRPr lang="en-US" sz="1750" dirty="0"/>
          </a:p>
        </p:txBody>
      </p:sp>
      <p:pic>
        <p:nvPicPr>
          <p:cNvPr id="10" name="Image 3" descr="preencoded.png"/>
          <p:cNvPicPr>
            <a:picLocks noChangeAspect="1"/>
          </p:cNvPicPr>
          <p:nvPr/>
        </p:nvPicPr>
        <p:blipFill>
          <a:blip r:embed="rId6"/>
          <a:stretch>
            <a:fillRect/>
          </a:stretch>
        </p:blipFill>
        <p:spPr>
          <a:xfrm>
            <a:off x="793790" y="5519618"/>
            <a:ext cx="1134070" cy="1669852"/>
          </a:xfrm>
          <a:prstGeom prst="rect">
            <a:avLst/>
          </a:prstGeom>
        </p:spPr>
      </p:pic>
      <p:sp>
        <p:nvSpPr>
          <p:cNvPr id="11" name="Text 5"/>
          <p:cNvSpPr/>
          <p:nvPr/>
        </p:nvSpPr>
        <p:spPr>
          <a:xfrm>
            <a:off x="2154674" y="5746433"/>
            <a:ext cx="3363397"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Enhance Service Bundles</a:t>
            </a:r>
            <a:endParaRPr lang="en-US" sz="2200" dirty="0"/>
          </a:p>
        </p:txBody>
      </p:sp>
      <p:sp>
        <p:nvSpPr>
          <p:cNvPr id="12" name="Text 6"/>
          <p:cNvSpPr/>
          <p:nvPr/>
        </p:nvSpPr>
        <p:spPr>
          <a:xfrm>
            <a:off x="2154674" y="6236851"/>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Offer compelling packages including online security and tech support.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08383"/>
            <a:ext cx="11038999"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Conclusion: Improving Customer Loyalty</a:t>
            </a:r>
            <a:endParaRPr lang="en-US" sz="4450" dirty="0"/>
          </a:p>
        </p:txBody>
      </p:sp>
      <p:sp>
        <p:nvSpPr>
          <p:cNvPr id="4" name="Text 1"/>
          <p:cNvSpPr/>
          <p:nvPr/>
        </p:nvSpPr>
        <p:spPr>
          <a:xfrm>
            <a:off x="1133951" y="5512475"/>
            <a:ext cx="12702659"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Overall approximately 26.7% of customers churned , highlighting a significant portion of customer discontinuing services . By understanding and addressing the key churn factors, businesses can significantly reduce customer attrition and foster stronger, more loyal customer relationships. </a:t>
            </a:r>
            <a:endParaRPr lang="en-US" sz="1750" dirty="0"/>
          </a:p>
        </p:txBody>
      </p:sp>
      <p:sp>
        <p:nvSpPr>
          <p:cNvPr id="5" name="Shape 2"/>
          <p:cNvSpPr/>
          <p:nvPr/>
        </p:nvSpPr>
        <p:spPr>
          <a:xfrm>
            <a:off x="793790" y="5257324"/>
            <a:ext cx="30480" cy="1599009"/>
          </a:xfrm>
          <a:prstGeom prst="rect">
            <a:avLst/>
          </a:prstGeom>
          <a:solidFill>
            <a:srgbClr val="325F7B"/>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91664"/>
            <a:ext cx="11385471" cy="708779"/>
          </a:xfrm>
          <a:prstGeom prst="rect">
            <a:avLst/>
          </a:prstGeom>
          <a:noFill/>
          <a:ln/>
        </p:spPr>
        <p:txBody>
          <a:bodyPr wrap="non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What is Exploratory Data Analysis (EDA)?</a:t>
            </a:r>
            <a:endParaRPr lang="en-US" sz="4450" dirty="0"/>
          </a:p>
        </p:txBody>
      </p:sp>
      <p:sp>
        <p:nvSpPr>
          <p:cNvPr id="4" name="Text 1"/>
          <p:cNvSpPr/>
          <p:nvPr/>
        </p:nvSpPr>
        <p:spPr>
          <a:xfrm>
            <a:off x="793790" y="4840605"/>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2B4150"/>
                </a:solidFill>
                <a:latin typeface="Source Sans 3" pitchFamily="34" charset="0"/>
                <a:ea typeface="Source Sans 3" pitchFamily="34" charset="-122"/>
                <a:cs typeface="Source Sans 3" pitchFamily="34" charset="-120"/>
              </a:rPr>
              <a:t>Exploratory Data Analysis (EDA)</a:t>
            </a:r>
            <a:r>
              <a:rPr lang="en-US" sz="1750" dirty="0">
                <a:solidFill>
                  <a:srgbClr val="2B4150"/>
                </a:solidFill>
                <a:latin typeface="Source Sans 3" pitchFamily="34" charset="0"/>
                <a:ea typeface="Source Sans 3" pitchFamily="34" charset="-122"/>
                <a:cs typeface="Source Sans 3" pitchFamily="34" charset="-120"/>
              </a:rPr>
              <a:t> is the process of examining and understanding data sets to summarize their main characteristics, often using visual and statistical methods. It is a crucial first step in any data analysis or machine learning project, as it helps analysts and data scientists uncover patterns, detect anomalies, test hypotheses, and check assumptions before applying advanced modeling techniques.</a:t>
            </a:r>
            <a:endParaRPr lang="en-US" sz="1750" dirty="0"/>
          </a:p>
        </p:txBody>
      </p:sp>
      <p:sp>
        <p:nvSpPr>
          <p:cNvPr id="5" name="Text 2"/>
          <p:cNvSpPr/>
          <p:nvPr/>
        </p:nvSpPr>
        <p:spPr>
          <a:xfrm>
            <a:off x="793790" y="618446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Professionally speaking, </a:t>
            </a:r>
            <a:r>
              <a:rPr lang="en-US" sz="1750" b="1" dirty="0">
                <a:solidFill>
                  <a:srgbClr val="2B4150"/>
                </a:solidFill>
                <a:latin typeface="Source Sans 3" pitchFamily="34" charset="0"/>
                <a:ea typeface="Source Sans 3" pitchFamily="34" charset="-122"/>
                <a:cs typeface="Source Sans 3" pitchFamily="34" charset="-120"/>
              </a:rPr>
              <a:t>EDA</a:t>
            </a:r>
            <a:r>
              <a:rPr lang="en-US" sz="1750" dirty="0">
                <a:solidFill>
                  <a:srgbClr val="2B4150"/>
                </a:solidFill>
                <a:latin typeface="Source Sans 3" pitchFamily="34" charset="0"/>
                <a:ea typeface="Source Sans 3" pitchFamily="34" charset="-122"/>
                <a:cs typeface="Source Sans 3" pitchFamily="34" charset="-120"/>
              </a:rPr>
              <a:t> serves as the foundation for informed decision-making in data-driven projects. It involves techniques such as data cleaning, descriptive statistics, and visualization (like histograms, scatter plots, and box plots) to explore relationships and trends within the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498" y="618887"/>
            <a:ext cx="7573804" cy="1401842"/>
          </a:xfrm>
          <a:prstGeom prst="rect">
            <a:avLst/>
          </a:prstGeom>
          <a:noFill/>
          <a:ln/>
        </p:spPr>
        <p:txBody>
          <a:bodyPr wrap="square" lIns="0" tIns="0" rIns="0" bIns="0" rtlCol="0" anchor="t"/>
          <a:lstStyle/>
          <a:p>
            <a:pPr marL="0" indent="0" algn="l">
              <a:lnSpc>
                <a:spcPts val="5500"/>
              </a:lnSpc>
              <a:buNone/>
            </a:pPr>
            <a:r>
              <a:rPr lang="en-US" sz="4400" dirty="0">
                <a:solidFill>
                  <a:srgbClr val="124E73"/>
                </a:solidFill>
                <a:latin typeface="MuseoModerno Medium" pitchFamily="34" charset="0"/>
                <a:ea typeface="MuseoModerno Medium" pitchFamily="34" charset="-122"/>
                <a:cs typeface="MuseoModerno Medium" pitchFamily="34" charset="-120"/>
              </a:rPr>
              <a:t>Python Libraries for Analysis</a:t>
            </a:r>
            <a:endParaRPr lang="en-US" sz="44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1498" y="2357199"/>
            <a:ext cx="560784" cy="560784"/>
          </a:xfrm>
          <a:prstGeom prst="rect">
            <a:avLst/>
          </a:prstGeom>
        </p:spPr>
      </p:pic>
      <p:sp>
        <p:nvSpPr>
          <p:cNvPr id="5" name="Text 1"/>
          <p:cNvSpPr/>
          <p:nvPr/>
        </p:nvSpPr>
        <p:spPr>
          <a:xfrm>
            <a:off x="7112675" y="2490311"/>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Pandas</a:t>
            </a:r>
            <a:endParaRPr lang="en-US" sz="2200" dirty="0"/>
          </a:p>
        </p:txBody>
      </p:sp>
      <p:sp>
        <p:nvSpPr>
          <p:cNvPr id="6" name="Text 2"/>
          <p:cNvSpPr/>
          <p:nvPr/>
        </p:nvSpPr>
        <p:spPr>
          <a:xfrm>
            <a:off x="7112675" y="2975253"/>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Data manipulation and analysis.</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98" y="3782735"/>
            <a:ext cx="560784" cy="560784"/>
          </a:xfrm>
          <a:prstGeom prst="rect">
            <a:avLst/>
          </a:prstGeom>
        </p:spPr>
      </p:pic>
      <p:sp>
        <p:nvSpPr>
          <p:cNvPr id="8" name="Text 3"/>
          <p:cNvSpPr/>
          <p:nvPr/>
        </p:nvSpPr>
        <p:spPr>
          <a:xfrm>
            <a:off x="7112675" y="3915847"/>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NumPy</a:t>
            </a:r>
            <a:endParaRPr lang="en-US" sz="2200" dirty="0"/>
          </a:p>
        </p:txBody>
      </p:sp>
      <p:sp>
        <p:nvSpPr>
          <p:cNvPr id="9" name="Text 4"/>
          <p:cNvSpPr/>
          <p:nvPr/>
        </p:nvSpPr>
        <p:spPr>
          <a:xfrm>
            <a:off x="7112675" y="4400788"/>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Numerical computing with arrays.</a:t>
            </a:r>
            <a:endParaRPr lang="en-US" sz="1750" dirty="0"/>
          </a:p>
        </p:txBody>
      </p:sp>
      <p:pic>
        <p:nvPicPr>
          <p:cNvPr id="10"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98" y="5208270"/>
            <a:ext cx="560784" cy="560784"/>
          </a:xfrm>
          <a:prstGeom prst="rect">
            <a:avLst/>
          </a:prstGeom>
        </p:spPr>
      </p:pic>
      <p:sp>
        <p:nvSpPr>
          <p:cNvPr id="11" name="Text 5"/>
          <p:cNvSpPr/>
          <p:nvPr/>
        </p:nvSpPr>
        <p:spPr>
          <a:xfrm>
            <a:off x="7112675" y="5341382"/>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Matplotlib</a:t>
            </a:r>
            <a:endParaRPr lang="en-US" sz="2200" dirty="0"/>
          </a:p>
        </p:txBody>
      </p:sp>
      <p:sp>
        <p:nvSpPr>
          <p:cNvPr id="12" name="Text 6"/>
          <p:cNvSpPr/>
          <p:nvPr/>
        </p:nvSpPr>
        <p:spPr>
          <a:xfrm>
            <a:off x="7112675" y="5826323"/>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Creating static, interactive, and animated visualizations.</a:t>
            </a:r>
            <a:endParaRPr lang="en-US" sz="1750" dirty="0"/>
          </a:p>
        </p:txBody>
      </p:sp>
      <p:pic>
        <p:nvPicPr>
          <p:cNvPr id="13" name="Image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1498" y="6633805"/>
            <a:ext cx="560784" cy="560784"/>
          </a:xfrm>
          <a:prstGeom prst="rect">
            <a:avLst/>
          </a:prstGeom>
        </p:spPr>
      </p:pic>
      <p:sp>
        <p:nvSpPr>
          <p:cNvPr id="14" name="Text 7"/>
          <p:cNvSpPr/>
          <p:nvPr/>
        </p:nvSpPr>
        <p:spPr>
          <a:xfrm>
            <a:off x="7112675" y="6766917"/>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Seaborn</a:t>
            </a:r>
            <a:endParaRPr lang="en-US" sz="2200" dirty="0"/>
          </a:p>
        </p:txBody>
      </p:sp>
      <p:sp>
        <p:nvSpPr>
          <p:cNvPr id="15" name="Text 8"/>
          <p:cNvSpPr/>
          <p:nvPr/>
        </p:nvSpPr>
        <p:spPr>
          <a:xfrm>
            <a:off x="7112675" y="7251859"/>
            <a:ext cx="6732627" cy="358854"/>
          </a:xfrm>
          <a:prstGeom prst="rect">
            <a:avLst/>
          </a:prstGeom>
          <a:noFill/>
          <a:ln/>
        </p:spPr>
        <p:txBody>
          <a:bodyPr wrap="none" lIns="0" tIns="0" rIns="0" bIns="0" rtlCol="0" anchor="t"/>
          <a:lstStyle/>
          <a:p>
            <a:pPr marL="0" indent="0" algn="l">
              <a:lnSpc>
                <a:spcPts val="2800"/>
              </a:lnSpc>
              <a:buNone/>
            </a:pPr>
            <a:r>
              <a:rPr lang="en-US" sz="1750" dirty="0">
                <a:solidFill>
                  <a:srgbClr val="2B4150"/>
                </a:solidFill>
                <a:latin typeface="Source Sans 3" pitchFamily="34" charset="0"/>
                <a:ea typeface="Source Sans 3" pitchFamily="34" charset="-122"/>
                <a:cs typeface="Source Sans 3" pitchFamily="34" charset="-120"/>
              </a:rPr>
              <a:t>High-level interface for drawing attractive statistical graphics.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D9A46F2-8A4D-0809-3BF2-6F463AD978C5}"/>
              </a:ext>
            </a:extLst>
          </p:cNvPr>
          <p:cNvSpPr/>
          <p:nvPr/>
        </p:nvSpPr>
        <p:spPr>
          <a:xfrm>
            <a:off x="327024" y="63499"/>
            <a:ext cx="2400300"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start project</a:t>
            </a:r>
            <a:endParaRPr lang="en-I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Rounded Corners 4">
            <a:extLst>
              <a:ext uri="{FF2B5EF4-FFF2-40B4-BE49-F238E27FC236}">
                <a16:creationId xmlns:a16="http://schemas.microsoft.com/office/drawing/2014/main" id="{CE3BEE3E-B252-E2E7-FB8D-1F98C1F56462}"/>
              </a:ext>
            </a:extLst>
          </p:cNvPr>
          <p:cNvSpPr/>
          <p:nvPr/>
        </p:nvSpPr>
        <p:spPr>
          <a:xfrm>
            <a:off x="190499" y="2319341"/>
            <a:ext cx="2673350"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Import libraries</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Rounded Corners 6">
            <a:extLst>
              <a:ext uri="{FF2B5EF4-FFF2-40B4-BE49-F238E27FC236}">
                <a16:creationId xmlns:a16="http://schemas.microsoft.com/office/drawing/2014/main" id="{02DF1680-48CD-8B1F-D7A7-5B76CC469B5D}"/>
              </a:ext>
            </a:extLst>
          </p:cNvPr>
          <p:cNvSpPr/>
          <p:nvPr/>
        </p:nvSpPr>
        <p:spPr>
          <a:xfrm>
            <a:off x="174624" y="6672263"/>
            <a:ext cx="3508376" cy="15430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Data Cleaning / Prep</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Convert data type </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Handel missing values</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Encode categories</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Rounded Corners 7">
            <a:extLst>
              <a:ext uri="{FF2B5EF4-FFF2-40B4-BE49-F238E27FC236}">
                <a16:creationId xmlns:a16="http://schemas.microsoft.com/office/drawing/2014/main" id="{47A5359B-F9EE-D689-AABC-2725CD87037F}"/>
              </a:ext>
            </a:extLst>
          </p:cNvPr>
          <p:cNvSpPr/>
          <p:nvPr/>
        </p:nvSpPr>
        <p:spPr>
          <a:xfrm>
            <a:off x="196848" y="4527558"/>
            <a:ext cx="2673350"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Load Dataset (DF)</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Rounded Corners 15">
            <a:extLst>
              <a:ext uri="{FF2B5EF4-FFF2-40B4-BE49-F238E27FC236}">
                <a16:creationId xmlns:a16="http://schemas.microsoft.com/office/drawing/2014/main" id="{F764F7B0-6611-CFBF-2C2E-D32F182D0039}"/>
              </a:ext>
            </a:extLst>
          </p:cNvPr>
          <p:cNvSpPr/>
          <p:nvPr/>
        </p:nvSpPr>
        <p:spPr>
          <a:xfrm>
            <a:off x="5705476" y="5524501"/>
            <a:ext cx="6267449" cy="2654300"/>
          </a:xfrm>
          <a:prstGeom prst="roundRect">
            <a:avLst/>
          </a:prstGeom>
        </p:spPr>
        <p:style>
          <a:lnRef idx="2">
            <a:schemeClr val="accent6"/>
          </a:lnRef>
          <a:fillRef idx="1">
            <a:schemeClr val="lt1"/>
          </a:fillRef>
          <a:effectRef idx="0">
            <a:schemeClr val="accent6"/>
          </a:effectRef>
          <a:fontRef idx="minor">
            <a:schemeClr val="dk1"/>
          </a:fontRef>
        </p:style>
        <p:txBody>
          <a:bodyPr numCol="1" rtlCol="0" anchor="ctr"/>
          <a:lstStyle/>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Exploratory Data Analysis (EDA)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 Churn vs Tenure</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 Senior Citizen vs Churn</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Payment Method vs Churn</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Contract Type vs Churn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Services (Internet, Phone , Tech Support) </a:t>
            </a:r>
            <a:endParaRPr lang="en-IN"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7" name="Rectangle: Rounded Corners 16">
            <a:extLst>
              <a:ext uri="{FF2B5EF4-FFF2-40B4-BE49-F238E27FC236}">
                <a16:creationId xmlns:a16="http://schemas.microsoft.com/office/drawing/2014/main" id="{234C9AE2-FC5C-7B79-327B-16129451052D}"/>
              </a:ext>
            </a:extLst>
          </p:cNvPr>
          <p:cNvSpPr/>
          <p:nvPr/>
        </p:nvSpPr>
        <p:spPr>
          <a:xfrm>
            <a:off x="4814490" y="2117723"/>
            <a:ext cx="6267450" cy="2324100"/>
          </a:xfrm>
          <a:prstGeom prst="roundRect">
            <a:avLst/>
          </a:prstGeom>
        </p:spPr>
        <p:style>
          <a:lnRef idx="2">
            <a:schemeClr val="accent6"/>
          </a:lnRef>
          <a:fillRef idx="1">
            <a:schemeClr val="lt1"/>
          </a:fillRef>
          <a:effectRef idx="0">
            <a:schemeClr val="accent6"/>
          </a:effectRef>
          <a:fontRef idx="minor">
            <a:schemeClr val="dk1"/>
          </a:fontRef>
        </p:style>
        <p:txBody>
          <a:bodyPr numCol="1" rtlCol="0" anchor="ctr"/>
          <a:lstStyle/>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Insights Identification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Early-tenure customers churn more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Electronic check users churn more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Month-to-Month contract has high churn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Missing online services increase churn   </a:t>
            </a:r>
          </a:p>
          <a:p>
            <a:pPr algn="just"/>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Senior citizens have higher churn rate   </a:t>
            </a:r>
          </a:p>
        </p:txBody>
      </p:sp>
      <p:sp>
        <p:nvSpPr>
          <p:cNvPr id="18" name="Rectangle: Rounded Corners 17">
            <a:extLst>
              <a:ext uri="{FF2B5EF4-FFF2-40B4-BE49-F238E27FC236}">
                <a16:creationId xmlns:a16="http://schemas.microsoft.com/office/drawing/2014/main" id="{D2A48DA3-00AA-6B8D-B55F-33FB24FA7933}"/>
              </a:ext>
            </a:extLst>
          </p:cNvPr>
          <p:cNvSpPr/>
          <p:nvPr/>
        </p:nvSpPr>
        <p:spPr>
          <a:xfrm>
            <a:off x="10490200" y="506678"/>
            <a:ext cx="3813175" cy="127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Conclusion &amp; Report</a:t>
            </a:r>
            <a:endParaRPr lang="en-IN"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1" name="Arrow: Down 20">
            <a:extLst>
              <a:ext uri="{FF2B5EF4-FFF2-40B4-BE49-F238E27FC236}">
                <a16:creationId xmlns:a16="http://schemas.microsoft.com/office/drawing/2014/main" id="{3DD9967C-4775-1BD8-2E40-388376D5E93A}"/>
              </a:ext>
            </a:extLst>
          </p:cNvPr>
          <p:cNvSpPr/>
          <p:nvPr/>
        </p:nvSpPr>
        <p:spPr>
          <a:xfrm>
            <a:off x="1085055" y="1469229"/>
            <a:ext cx="884238" cy="81597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2" name="Arrow: Down 21">
            <a:extLst>
              <a:ext uri="{FF2B5EF4-FFF2-40B4-BE49-F238E27FC236}">
                <a16:creationId xmlns:a16="http://schemas.microsoft.com/office/drawing/2014/main" id="{AEC9CF4E-2989-3E9E-1D3B-845CE28B7E26}"/>
              </a:ext>
            </a:extLst>
          </p:cNvPr>
          <p:cNvSpPr/>
          <p:nvPr/>
        </p:nvSpPr>
        <p:spPr>
          <a:xfrm>
            <a:off x="1048542" y="3648073"/>
            <a:ext cx="884238" cy="81597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Arrow: Down 22">
            <a:extLst>
              <a:ext uri="{FF2B5EF4-FFF2-40B4-BE49-F238E27FC236}">
                <a16:creationId xmlns:a16="http://schemas.microsoft.com/office/drawing/2014/main" id="{FA75590B-EF15-7906-79B1-F15FDF707EBB}"/>
              </a:ext>
            </a:extLst>
          </p:cNvPr>
          <p:cNvSpPr/>
          <p:nvPr/>
        </p:nvSpPr>
        <p:spPr>
          <a:xfrm>
            <a:off x="1085055" y="5827706"/>
            <a:ext cx="811213" cy="76676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4" name="Arrow: Right 23">
            <a:extLst>
              <a:ext uri="{FF2B5EF4-FFF2-40B4-BE49-F238E27FC236}">
                <a16:creationId xmlns:a16="http://schemas.microsoft.com/office/drawing/2014/main" id="{BF3F5790-59A2-5FBF-BDB2-C42E77E734E8}"/>
              </a:ext>
            </a:extLst>
          </p:cNvPr>
          <p:cNvSpPr/>
          <p:nvPr/>
        </p:nvSpPr>
        <p:spPr>
          <a:xfrm>
            <a:off x="3829050" y="7060402"/>
            <a:ext cx="1730376" cy="76676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8DB7D803-92D7-090E-BF38-18E3ED7FCAD1}"/>
              </a:ext>
            </a:extLst>
          </p:cNvPr>
          <p:cNvSpPr/>
          <p:nvPr/>
        </p:nvSpPr>
        <p:spPr>
          <a:xfrm>
            <a:off x="6850061" y="4441823"/>
            <a:ext cx="967581" cy="988212"/>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Arrow: Curved Up 26">
            <a:extLst>
              <a:ext uri="{FF2B5EF4-FFF2-40B4-BE49-F238E27FC236}">
                <a16:creationId xmlns:a16="http://schemas.microsoft.com/office/drawing/2014/main" id="{E67EBB8F-8BBF-3FB0-2F20-A7CA417B52A1}"/>
              </a:ext>
            </a:extLst>
          </p:cNvPr>
          <p:cNvSpPr/>
          <p:nvPr/>
        </p:nvSpPr>
        <p:spPr>
          <a:xfrm rot="18519316">
            <a:off x="11509605" y="2221718"/>
            <a:ext cx="1374604" cy="966762"/>
          </a:xfrm>
          <a:prstGeom prst="curved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9" name="TextBox 28">
            <a:extLst>
              <a:ext uri="{FF2B5EF4-FFF2-40B4-BE49-F238E27FC236}">
                <a16:creationId xmlns:a16="http://schemas.microsoft.com/office/drawing/2014/main" id="{46E21D3D-B1B4-F5AC-04E7-22433BE8A89E}"/>
              </a:ext>
            </a:extLst>
          </p:cNvPr>
          <p:cNvSpPr txBox="1"/>
          <p:nvPr/>
        </p:nvSpPr>
        <p:spPr>
          <a:xfrm>
            <a:off x="3574257" y="76198"/>
            <a:ext cx="5310980" cy="707886"/>
          </a:xfrm>
          <a:prstGeom prst="rect">
            <a:avLst/>
          </a:prstGeom>
          <a:noFill/>
        </p:spPr>
        <p:txBody>
          <a:bodyPr wrap="square" rtlCol="0">
            <a:spAutoFit/>
          </a:bodyPr>
          <a:lstStyle/>
          <a:p>
            <a:r>
              <a:rPr lang="en-US" sz="4000" b="1" dirty="0">
                <a:ln w="12700">
                  <a:solidFill>
                    <a:schemeClr val="tx2">
                      <a:lumMod val="75000"/>
                    </a:schemeClr>
                  </a:solidFill>
                  <a:prstDash val="solid"/>
                </a:ln>
                <a:solidFill>
                  <a:schemeClr val="tx1">
                    <a:lumMod val="95000"/>
                    <a:lumOff val="5000"/>
                  </a:schemeClr>
                </a:solid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            </a:t>
            </a:r>
            <a:r>
              <a:rPr lang="en-US" sz="40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latin typeface="MuseoModerno Medium" pitchFamily="34" charset="0"/>
                <a:ea typeface="MuseoModerno Medium" pitchFamily="34" charset="-122"/>
                <a:cs typeface="MuseoModerno Medium" pitchFamily="34" charset="-120"/>
              </a:rPr>
              <a:t>WORK  FLOW</a:t>
            </a:r>
            <a:endParaRPr lang="en-IN" sz="4000" b="1" dirty="0">
              <a:ln w="12700">
                <a:solidFill>
                  <a:schemeClr val="tx2">
                    <a:lumMod val="75000"/>
                  </a:schemeClr>
                </a:solidFill>
                <a:prstDash val="solid"/>
              </a:ln>
              <a:solidFill>
                <a:schemeClr val="bg2"/>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49568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199227" y="560070"/>
            <a:ext cx="6299835" cy="636508"/>
          </a:xfrm>
          <a:prstGeom prst="rect">
            <a:avLst/>
          </a:prstGeom>
          <a:noFill/>
          <a:ln/>
        </p:spPr>
        <p:txBody>
          <a:bodyPr wrap="none" lIns="0" tIns="0" rIns="0" bIns="0" rtlCol="0" anchor="t"/>
          <a:lstStyle/>
          <a:p>
            <a:pPr marL="0" indent="0" algn="l">
              <a:lnSpc>
                <a:spcPts val="5000"/>
              </a:lnSpc>
              <a:buNone/>
            </a:pPr>
            <a:r>
              <a:rPr lang="en-US" sz="4000" dirty="0">
                <a:solidFill>
                  <a:srgbClr val="124E73"/>
                </a:solidFill>
                <a:latin typeface="MuseoModerno Medium" pitchFamily="34" charset="0"/>
                <a:ea typeface="MuseoModerno Medium" pitchFamily="34" charset="-122"/>
                <a:cs typeface="MuseoModerno Medium" pitchFamily="34" charset="-120"/>
              </a:rPr>
              <a:t>Data Preprocessing Steps</a:t>
            </a:r>
            <a:endParaRPr lang="en-US" sz="4000" dirty="0"/>
          </a:p>
        </p:txBody>
      </p:sp>
      <p:sp>
        <p:nvSpPr>
          <p:cNvPr id="4" name="Text 1"/>
          <p:cNvSpPr/>
          <p:nvPr/>
        </p:nvSpPr>
        <p:spPr>
          <a:xfrm>
            <a:off x="6199227" y="1501973"/>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01</a:t>
            </a:r>
            <a:endParaRPr lang="en-US" sz="1600" dirty="0"/>
          </a:p>
        </p:txBody>
      </p:sp>
      <p:sp>
        <p:nvSpPr>
          <p:cNvPr id="5" name="Shape 2"/>
          <p:cNvSpPr/>
          <p:nvPr/>
        </p:nvSpPr>
        <p:spPr>
          <a:xfrm>
            <a:off x="6199227" y="1825228"/>
            <a:ext cx="7718346" cy="22860"/>
          </a:xfrm>
          <a:prstGeom prst="rect">
            <a:avLst/>
          </a:prstGeom>
          <a:solidFill>
            <a:srgbClr val="325F7B"/>
          </a:solidFill>
          <a:ln/>
        </p:spPr>
      </p:sp>
      <p:sp>
        <p:nvSpPr>
          <p:cNvPr id="6" name="Text 3"/>
          <p:cNvSpPr/>
          <p:nvPr/>
        </p:nvSpPr>
        <p:spPr>
          <a:xfrm>
            <a:off x="6199227" y="1972747"/>
            <a:ext cx="2545913"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Load Data</a:t>
            </a:r>
            <a:endParaRPr lang="en-US" sz="2000" dirty="0"/>
          </a:p>
        </p:txBody>
      </p:sp>
      <p:sp>
        <p:nvSpPr>
          <p:cNvPr id="7" name="Text 4"/>
          <p:cNvSpPr/>
          <p:nvPr/>
        </p:nvSpPr>
        <p:spPr>
          <a:xfrm>
            <a:off x="6199227" y="2413040"/>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Import raw customer churn dataset.</a:t>
            </a:r>
            <a:endParaRPr lang="en-US" sz="1600" dirty="0"/>
          </a:p>
        </p:txBody>
      </p:sp>
      <p:sp>
        <p:nvSpPr>
          <p:cNvPr id="8" name="Text 5"/>
          <p:cNvSpPr/>
          <p:nvPr/>
        </p:nvSpPr>
        <p:spPr>
          <a:xfrm>
            <a:off x="6199227" y="3095149"/>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02</a:t>
            </a:r>
            <a:endParaRPr lang="en-US" sz="1600" dirty="0"/>
          </a:p>
        </p:txBody>
      </p:sp>
      <p:sp>
        <p:nvSpPr>
          <p:cNvPr id="9" name="Shape 6"/>
          <p:cNvSpPr/>
          <p:nvPr/>
        </p:nvSpPr>
        <p:spPr>
          <a:xfrm>
            <a:off x="6199227" y="3418403"/>
            <a:ext cx="7718346" cy="22860"/>
          </a:xfrm>
          <a:prstGeom prst="rect">
            <a:avLst/>
          </a:prstGeom>
          <a:solidFill>
            <a:srgbClr val="325F7B"/>
          </a:solidFill>
          <a:ln/>
        </p:spPr>
      </p:sp>
      <p:sp>
        <p:nvSpPr>
          <p:cNvPr id="10" name="Text 7"/>
          <p:cNvSpPr/>
          <p:nvPr/>
        </p:nvSpPr>
        <p:spPr>
          <a:xfrm>
            <a:off x="6199227" y="3565922"/>
            <a:ext cx="2843689"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Handle Missing Values</a:t>
            </a:r>
            <a:endParaRPr lang="en-US" sz="2000" dirty="0"/>
          </a:p>
        </p:txBody>
      </p:sp>
      <p:sp>
        <p:nvSpPr>
          <p:cNvPr id="11" name="Text 8"/>
          <p:cNvSpPr/>
          <p:nvPr/>
        </p:nvSpPr>
        <p:spPr>
          <a:xfrm>
            <a:off x="6199227" y="4006215"/>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Identify and address any incomplete data points.</a:t>
            </a:r>
            <a:endParaRPr lang="en-US" sz="1600" dirty="0"/>
          </a:p>
        </p:txBody>
      </p:sp>
      <p:sp>
        <p:nvSpPr>
          <p:cNvPr id="12" name="Text 9"/>
          <p:cNvSpPr/>
          <p:nvPr/>
        </p:nvSpPr>
        <p:spPr>
          <a:xfrm>
            <a:off x="6199227" y="4688324"/>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03</a:t>
            </a:r>
            <a:endParaRPr lang="en-US" sz="1600" dirty="0"/>
          </a:p>
        </p:txBody>
      </p:sp>
      <p:sp>
        <p:nvSpPr>
          <p:cNvPr id="13" name="Shape 10"/>
          <p:cNvSpPr/>
          <p:nvPr/>
        </p:nvSpPr>
        <p:spPr>
          <a:xfrm>
            <a:off x="6199227" y="5011579"/>
            <a:ext cx="7718346" cy="22860"/>
          </a:xfrm>
          <a:prstGeom prst="rect">
            <a:avLst/>
          </a:prstGeom>
          <a:solidFill>
            <a:srgbClr val="325F7B"/>
          </a:solidFill>
          <a:ln/>
        </p:spPr>
      </p:sp>
      <p:sp>
        <p:nvSpPr>
          <p:cNvPr id="14" name="Text 11"/>
          <p:cNvSpPr/>
          <p:nvPr/>
        </p:nvSpPr>
        <p:spPr>
          <a:xfrm>
            <a:off x="6199227" y="5159097"/>
            <a:ext cx="2545913"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Feature Engineering</a:t>
            </a:r>
            <a:endParaRPr lang="en-US" sz="2000" dirty="0"/>
          </a:p>
        </p:txBody>
      </p:sp>
      <p:sp>
        <p:nvSpPr>
          <p:cNvPr id="15" name="Text 12"/>
          <p:cNvSpPr/>
          <p:nvPr/>
        </p:nvSpPr>
        <p:spPr>
          <a:xfrm>
            <a:off x="6199227" y="5599390"/>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Create new features or transform existing ones for better insights.</a:t>
            </a:r>
            <a:endParaRPr lang="en-US" sz="1600" dirty="0"/>
          </a:p>
        </p:txBody>
      </p:sp>
      <p:sp>
        <p:nvSpPr>
          <p:cNvPr id="16" name="Text 13"/>
          <p:cNvSpPr/>
          <p:nvPr/>
        </p:nvSpPr>
        <p:spPr>
          <a:xfrm>
            <a:off x="6199227" y="6281499"/>
            <a:ext cx="203597" cy="254556"/>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MuseoModerno Light" pitchFamily="34" charset="0"/>
                <a:ea typeface="MuseoModerno Light" pitchFamily="34" charset="-122"/>
                <a:cs typeface="MuseoModerno Light" pitchFamily="34" charset="-120"/>
              </a:rPr>
              <a:t>04</a:t>
            </a:r>
            <a:endParaRPr lang="en-US" sz="1600" dirty="0"/>
          </a:p>
        </p:txBody>
      </p:sp>
      <p:sp>
        <p:nvSpPr>
          <p:cNvPr id="17" name="Shape 14"/>
          <p:cNvSpPr/>
          <p:nvPr/>
        </p:nvSpPr>
        <p:spPr>
          <a:xfrm>
            <a:off x="6199227" y="6604754"/>
            <a:ext cx="7718346" cy="22860"/>
          </a:xfrm>
          <a:prstGeom prst="rect">
            <a:avLst/>
          </a:prstGeom>
          <a:solidFill>
            <a:srgbClr val="325F7B"/>
          </a:solidFill>
          <a:ln/>
        </p:spPr>
      </p:sp>
      <p:sp>
        <p:nvSpPr>
          <p:cNvPr id="18" name="Text 15"/>
          <p:cNvSpPr/>
          <p:nvPr/>
        </p:nvSpPr>
        <p:spPr>
          <a:xfrm>
            <a:off x="6199227" y="6752273"/>
            <a:ext cx="2959537" cy="318135"/>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Encode Categorical Data</a:t>
            </a:r>
            <a:endParaRPr lang="en-US" sz="2000" dirty="0"/>
          </a:p>
        </p:txBody>
      </p:sp>
      <p:sp>
        <p:nvSpPr>
          <p:cNvPr id="19" name="Text 16"/>
          <p:cNvSpPr/>
          <p:nvPr/>
        </p:nvSpPr>
        <p:spPr>
          <a:xfrm>
            <a:off x="6199227" y="7192566"/>
            <a:ext cx="7718346" cy="325874"/>
          </a:xfrm>
          <a:prstGeom prst="rect">
            <a:avLst/>
          </a:prstGeom>
          <a:noFill/>
          <a:ln/>
        </p:spPr>
        <p:txBody>
          <a:bodyPr wrap="none" lIns="0" tIns="0" rIns="0" bIns="0" rtlCol="0" anchor="t"/>
          <a:lstStyle/>
          <a:p>
            <a:pPr marL="0" indent="0" algn="l">
              <a:lnSpc>
                <a:spcPts val="2550"/>
              </a:lnSpc>
              <a:buNone/>
            </a:pPr>
            <a:r>
              <a:rPr lang="en-US" sz="1600" dirty="0">
                <a:solidFill>
                  <a:srgbClr val="2B4150"/>
                </a:solidFill>
                <a:latin typeface="Source Sans 3" pitchFamily="34" charset="0"/>
                <a:ea typeface="Source Sans 3" pitchFamily="34" charset="-122"/>
                <a:cs typeface="Source Sans 3" pitchFamily="34" charset="-120"/>
              </a:rPr>
              <a:t>Convert non-numeric data into a suitable format for modeling.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11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Key Churn Factors Identified</a:t>
            </a:r>
            <a:endParaRPr lang="en-US" sz="4450" dirty="0"/>
          </a:p>
        </p:txBody>
      </p:sp>
      <p:sp>
        <p:nvSpPr>
          <p:cNvPr id="4" name="Text 1"/>
          <p:cNvSpPr/>
          <p:nvPr/>
        </p:nvSpPr>
        <p:spPr>
          <a:xfrm>
            <a:off x="6280190" y="265890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Our analysis revealed several critical factors contributing to customer churn.</a:t>
            </a:r>
            <a:endParaRPr lang="en-US" sz="1750" dirty="0"/>
          </a:p>
        </p:txBody>
      </p:sp>
      <p:sp>
        <p:nvSpPr>
          <p:cNvPr id="5" name="Shape 2"/>
          <p:cNvSpPr/>
          <p:nvPr/>
        </p:nvSpPr>
        <p:spPr>
          <a:xfrm>
            <a:off x="6280190" y="3276957"/>
            <a:ext cx="3664744" cy="1730812"/>
          </a:xfrm>
          <a:prstGeom prst="roundRect">
            <a:avLst>
              <a:gd name="adj" fmla="val 8453"/>
            </a:avLst>
          </a:prstGeom>
          <a:solidFill>
            <a:srgbClr val="FFFCF5"/>
          </a:solidFill>
          <a:ln w="30480">
            <a:solidFill>
              <a:srgbClr val="D9D4C9"/>
            </a:solidFill>
            <a:prstDash val="solid"/>
          </a:ln>
        </p:spPr>
      </p:sp>
      <p:sp>
        <p:nvSpPr>
          <p:cNvPr id="6" name="Shape 3"/>
          <p:cNvSpPr/>
          <p:nvPr/>
        </p:nvSpPr>
        <p:spPr>
          <a:xfrm>
            <a:off x="6249710" y="3276957"/>
            <a:ext cx="121920" cy="1730812"/>
          </a:xfrm>
          <a:prstGeom prst="roundRect">
            <a:avLst>
              <a:gd name="adj" fmla="val 27907"/>
            </a:avLst>
          </a:prstGeom>
          <a:solidFill>
            <a:srgbClr val="325F7B"/>
          </a:solidFill>
          <a:ln/>
        </p:spPr>
      </p:sp>
      <p:sp>
        <p:nvSpPr>
          <p:cNvPr id="7" name="Text 4"/>
          <p:cNvSpPr/>
          <p:nvPr/>
        </p:nvSpPr>
        <p:spPr>
          <a:xfrm>
            <a:off x="6628924" y="35342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Contract Type</a:t>
            </a:r>
            <a:endParaRPr lang="en-US" sz="2200" dirty="0"/>
          </a:p>
        </p:txBody>
      </p:sp>
      <p:sp>
        <p:nvSpPr>
          <p:cNvPr id="8" name="Text 5"/>
          <p:cNvSpPr/>
          <p:nvPr/>
        </p:nvSpPr>
        <p:spPr>
          <a:xfrm>
            <a:off x="6628924" y="4024670"/>
            <a:ext cx="305871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Higher churn among month-to-month users.</a:t>
            </a:r>
            <a:endParaRPr lang="en-US" sz="1750" dirty="0"/>
          </a:p>
        </p:txBody>
      </p:sp>
      <p:sp>
        <p:nvSpPr>
          <p:cNvPr id="9" name="Shape 6"/>
          <p:cNvSpPr/>
          <p:nvPr/>
        </p:nvSpPr>
        <p:spPr>
          <a:xfrm>
            <a:off x="10171748" y="3276957"/>
            <a:ext cx="3664863" cy="1730812"/>
          </a:xfrm>
          <a:prstGeom prst="roundRect">
            <a:avLst>
              <a:gd name="adj" fmla="val 8453"/>
            </a:avLst>
          </a:prstGeom>
          <a:solidFill>
            <a:srgbClr val="FFFCF5"/>
          </a:solidFill>
          <a:ln w="30480">
            <a:solidFill>
              <a:srgbClr val="D9D4C9"/>
            </a:solidFill>
            <a:prstDash val="solid"/>
          </a:ln>
        </p:spPr>
      </p:sp>
      <p:sp>
        <p:nvSpPr>
          <p:cNvPr id="10" name="Shape 7"/>
          <p:cNvSpPr/>
          <p:nvPr/>
        </p:nvSpPr>
        <p:spPr>
          <a:xfrm>
            <a:off x="10141268" y="3276957"/>
            <a:ext cx="121920" cy="1730812"/>
          </a:xfrm>
          <a:prstGeom prst="roundRect">
            <a:avLst>
              <a:gd name="adj" fmla="val 27907"/>
            </a:avLst>
          </a:prstGeom>
          <a:solidFill>
            <a:srgbClr val="325F7B"/>
          </a:solidFill>
          <a:ln/>
        </p:spPr>
      </p:sp>
      <p:sp>
        <p:nvSpPr>
          <p:cNvPr id="11" name="Text 8"/>
          <p:cNvSpPr/>
          <p:nvPr/>
        </p:nvSpPr>
        <p:spPr>
          <a:xfrm>
            <a:off x="10520482" y="35342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Payment Method</a:t>
            </a:r>
            <a:endParaRPr lang="en-US" sz="2200" dirty="0"/>
          </a:p>
        </p:txBody>
      </p:sp>
      <p:sp>
        <p:nvSpPr>
          <p:cNvPr id="12" name="Text 9"/>
          <p:cNvSpPr/>
          <p:nvPr/>
        </p:nvSpPr>
        <p:spPr>
          <a:xfrm>
            <a:off x="10520482" y="4024670"/>
            <a:ext cx="3058835"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Electronic check payers show increased churn rates.</a:t>
            </a:r>
            <a:endParaRPr lang="en-US" sz="1750" dirty="0"/>
          </a:p>
        </p:txBody>
      </p:sp>
      <p:sp>
        <p:nvSpPr>
          <p:cNvPr id="13" name="Shape 10"/>
          <p:cNvSpPr/>
          <p:nvPr/>
        </p:nvSpPr>
        <p:spPr>
          <a:xfrm>
            <a:off x="6280190" y="5234583"/>
            <a:ext cx="3664744" cy="2093714"/>
          </a:xfrm>
          <a:prstGeom prst="roundRect">
            <a:avLst>
              <a:gd name="adj" fmla="val 6988"/>
            </a:avLst>
          </a:prstGeom>
          <a:solidFill>
            <a:srgbClr val="FFFCF5"/>
          </a:solidFill>
          <a:ln w="30480">
            <a:solidFill>
              <a:srgbClr val="D9D4C9"/>
            </a:solidFill>
            <a:prstDash val="solid"/>
          </a:ln>
        </p:spPr>
      </p:sp>
      <p:sp>
        <p:nvSpPr>
          <p:cNvPr id="14" name="Shape 11"/>
          <p:cNvSpPr/>
          <p:nvPr/>
        </p:nvSpPr>
        <p:spPr>
          <a:xfrm>
            <a:off x="6249710" y="5234583"/>
            <a:ext cx="121920" cy="2093714"/>
          </a:xfrm>
          <a:prstGeom prst="roundRect">
            <a:avLst>
              <a:gd name="adj" fmla="val 27907"/>
            </a:avLst>
          </a:prstGeom>
          <a:solidFill>
            <a:srgbClr val="325F7B"/>
          </a:solidFill>
          <a:ln/>
        </p:spPr>
      </p:sp>
      <p:sp>
        <p:nvSpPr>
          <p:cNvPr id="15" name="Text 12"/>
          <p:cNvSpPr/>
          <p:nvPr/>
        </p:nvSpPr>
        <p:spPr>
          <a:xfrm>
            <a:off x="6628924" y="5491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Service Absence</a:t>
            </a:r>
            <a:endParaRPr lang="en-US" sz="2200" dirty="0"/>
          </a:p>
        </p:txBody>
      </p:sp>
      <p:sp>
        <p:nvSpPr>
          <p:cNvPr id="16" name="Text 13"/>
          <p:cNvSpPr/>
          <p:nvPr/>
        </p:nvSpPr>
        <p:spPr>
          <a:xfrm>
            <a:off x="6628924" y="5982295"/>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Customers without online security or tech support churn more.</a:t>
            </a:r>
            <a:endParaRPr lang="en-US" sz="1750" dirty="0"/>
          </a:p>
        </p:txBody>
      </p:sp>
      <p:sp>
        <p:nvSpPr>
          <p:cNvPr id="17" name="Shape 14"/>
          <p:cNvSpPr/>
          <p:nvPr/>
        </p:nvSpPr>
        <p:spPr>
          <a:xfrm>
            <a:off x="10171748" y="5234583"/>
            <a:ext cx="3664863" cy="2093714"/>
          </a:xfrm>
          <a:prstGeom prst="roundRect">
            <a:avLst>
              <a:gd name="adj" fmla="val 6988"/>
            </a:avLst>
          </a:prstGeom>
          <a:solidFill>
            <a:srgbClr val="FFFCF5"/>
          </a:solidFill>
          <a:ln w="30480">
            <a:solidFill>
              <a:srgbClr val="D9D4C9"/>
            </a:solidFill>
            <a:prstDash val="solid"/>
          </a:ln>
        </p:spPr>
      </p:sp>
      <p:sp>
        <p:nvSpPr>
          <p:cNvPr id="18" name="Shape 15"/>
          <p:cNvSpPr/>
          <p:nvPr/>
        </p:nvSpPr>
        <p:spPr>
          <a:xfrm>
            <a:off x="10141268" y="5234583"/>
            <a:ext cx="121920" cy="2093714"/>
          </a:xfrm>
          <a:prstGeom prst="roundRect">
            <a:avLst>
              <a:gd name="adj" fmla="val 27907"/>
            </a:avLst>
          </a:prstGeom>
          <a:solidFill>
            <a:srgbClr val="325F7B"/>
          </a:solidFill>
          <a:ln/>
        </p:spPr>
      </p:sp>
      <p:sp>
        <p:nvSpPr>
          <p:cNvPr id="19" name="Text 16"/>
          <p:cNvSpPr/>
          <p:nvPr/>
        </p:nvSpPr>
        <p:spPr>
          <a:xfrm>
            <a:off x="10520482" y="5491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Demographics</a:t>
            </a:r>
            <a:endParaRPr lang="en-US" sz="2200" dirty="0"/>
          </a:p>
        </p:txBody>
      </p:sp>
      <p:sp>
        <p:nvSpPr>
          <p:cNvPr id="20" name="Text 17"/>
          <p:cNvSpPr/>
          <p:nvPr/>
        </p:nvSpPr>
        <p:spPr>
          <a:xfrm>
            <a:off x="10520482" y="5982295"/>
            <a:ext cx="3058835"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senior citizens show higher churn rate  then younger customer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a percentage&#10;&#10;AI-generated content may be incorrect.">
            <a:extLst>
              <a:ext uri="{FF2B5EF4-FFF2-40B4-BE49-F238E27FC236}">
                <a16:creationId xmlns:a16="http://schemas.microsoft.com/office/drawing/2014/main" id="{00516D9A-DAC1-B240-061A-49AD89B5ABE8}"/>
              </a:ext>
            </a:extLst>
          </p:cNvPr>
          <p:cNvPicPr>
            <a:picLocks noChangeAspect="1"/>
          </p:cNvPicPr>
          <p:nvPr/>
        </p:nvPicPr>
        <p:blipFill>
          <a:blip r:embed="rId2"/>
          <a:stretch>
            <a:fillRect/>
          </a:stretch>
        </p:blipFill>
        <p:spPr>
          <a:xfrm>
            <a:off x="298106" y="1739900"/>
            <a:ext cx="8268715" cy="6273800"/>
          </a:xfrm>
          <a:prstGeom prst="rect">
            <a:avLst/>
          </a:prstGeom>
        </p:spPr>
      </p:pic>
      <p:pic>
        <p:nvPicPr>
          <p:cNvPr id="5" name="Picture 4" descr="A screenshot of a computer code&#10;&#10;AI-generated content may be incorrect.">
            <a:extLst>
              <a:ext uri="{FF2B5EF4-FFF2-40B4-BE49-F238E27FC236}">
                <a16:creationId xmlns:a16="http://schemas.microsoft.com/office/drawing/2014/main" id="{C3E6C132-B5CE-365C-D6BC-30FABDEE646B}"/>
              </a:ext>
            </a:extLst>
          </p:cNvPr>
          <p:cNvPicPr>
            <a:picLocks noChangeAspect="1"/>
          </p:cNvPicPr>
          <p:nvPr/>
        </p:nvPicPr>
        <p:blipFill>
          <a:blip r:embed="rId3"/>
          <a:stretch>
            <a:fillRect/>
          </a:stretch>
        </p:blipFill>
        <p:spPr>
          <a:xfrm>
            <a:off x="8241559" y="2931265"/>
            <a:ext cx="6388841" cy="2138469"/>
          </a:xfrm>
          <a:prstGeom prst="rect">
            <a:avLst/>
          </a:prstGeom>
        </p:spPr>
      </p:pic>
      <p:sp>
        <p:nvSpPr>
          <p:cNvPr id="7" name="TextBox 6">
            <a:extLst>
              <a:ext uri="{FF2B5EF4-FFF2-40B4-BE49-F238E27FC236}">
                <a16:creationId xmlns:a16="http://schemas.microsoft.com/office/drawing/2014/main" id="{93BC73BA-A42C-998E-E139-24D4533CBF17}"/>
              </a:ext>
            </a:extLst>
          </p:cNvPr>
          <p:cNvSpPr txBox="1"/>
          <p:nvPr/>
        </p:nvSpPr>
        <p:spPr>
          <a:xfrm>
            <a:off x="2921000" y="423700"/>
            <a:ext cx="9804400" cy="707886"/>
          </a:xfrm>
          <a:prstGeom prst="rect">
            <a:avLst/>
          </a:prstGeom>
          <a:noFill/>
        </p:spPr>
        <p:txBody>
          <a:bodyPr wrap="square" rtlCol="0">
            <a:spAutoFit/>
          </a:bodyPr>
          <a:lstStyle/>
          <a:p>
            <a:r>
              <a:rPr lang="en-US" sz="4000" dirty="0">
                <a:solidFill>
                  <a:srgbClr val="124E73"/>
                </a:solidFill>
                <a:latin typeface="MuseoModerno Medium" pitchFamily="34" charset="0"/>
              </a:rPr>
              <a:t>Total churned </a:t>
            </a:r>
            <a:r>
              <a:rPr lang="en-US" sz="4000" dirty="0" err="1">
                <a:solidFill>
                  <a:srgbClr val="124E73"/>
                </a:solidFill>
                <a:latin typeface="MuseoModerno Medium" pitchFamily="34" charset="0"/>
              </a:rPr>
              <a:t>coustomer</a:t>
            </a:r>
            <a:endParaRPr lang="en-US" sz="4000" dirty="0"/>
          </a:p>
        </p:txBody>
      </p:sp>
    </p:spTree>
    <p:extLst>
      <p:ext uri="{BB962C8B-B14F-4D97-AF65-F5344CB8AC3E}">
        <p14:creationId xmlns:p14="http://schemas.microsoft.com/office/powerpoint/2010/main" val="366677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columns">
            <a:extLst>
              <a:ext uri="{FF2B5EF4-FFF2-40B4-BE49-F238E27FC236}">
                <a16:creationId xmlns:a16="http://schemas.microsoft.com/office/drawing/2014/main" id="{354570D0-F355-E215-CA44-F990D9C9E603}"/>
              </a:ext>
            </a:extLst>
          </p:cNvPr>
          <p:cNvPicPr>
            <a:picLocks noChangeAspect="1"/>
          </p:cNvPicPr>
          <p:nvPr/>
        </p:nvPicPr>
        <p:blipFill>
          <a:blip r:embed="rId2"/>
          <a:stretch>
            <a:fillRect/>
          </a:stretch>
        </p:blipFill>
        <p:spPr>
          <a:xfrm>
            <a:off x="323956" y="1422001"/>
            <a:ext cx="10270226" cy="5156599"/>
          </a:xfrm>
          <a:prstGeom prst="rect">
            <a:avLst/>
          </a:prstGeom>
        </p:spPr>
      </p:pic>
      <p:pic>
        <p:nvPicPr>
          <p:cNvPr id="5" name="Picture 4" descr="A white background with black and green text">
            <a:extLst>
              <a:ext uri="{FF2B5EF4-FFF2-40B4-BE49-F238E27FC236}">
                <a16:creationId xmlns:a16="http://schemas.microsoft.com/office/drawing/2014/main" id="{C1847F6A-6B0F-A9AA-D339-F9483125CC40}"/>
              </a:ext>
            </a:extLst>
          </p:cNvPr>
          <p:cNvPicPr>
            <a:picLocks noChangeAspect="1"/>
          </p:cNvPicPr>
          <p:nvPr/>
        </p:nvPicPr>
        <p:blipFill>
          <a:blip r:embed="rId3"/>
          <a:stretch>
            <a:fillRect/>
          </a:stretch>
        </p:blipFill>
        <p:spPr>
          <a:xfrm>
            <a:off x="8542038" y="6286500"/>
            <a:ext cx="5364963" cy="1816201"/>
          </a:xfrm>
          <a:prstGeom prst="rect">
            <a:avLst/>
          </a:prstGeom>
        </p:spPr>
      </p:pic>
      <p:sp>
        <p:nvSpPr>
          <p:cNvPr id="6" name="TextBox 5">
            <a:extLst>
              <a:ext uri="{FF2B5EF4-FFF2-40B4-BE49-F238E27FC236}">
                <a16:creationId xmlns:a16="http://schemas.microsoft.com/office/drawing/2014/main" id="{71D6EA3E-C069-5690-DAA7-94CD619B042D}"/>
              </a:ext>
            </a:extLst>
          </p:cNvPr>
          <p:cNvSpPr txBox="1"/>
          <p:nvPr/>
        </p:nvSpPr>
        <p:spPr>
          <a:xfrm>
            <a:off x="3175000" y="355600"/>
            <a:ext cx="9918700" cy="615553"/>
          </a:xfrm>
          <a:prstGeom prst="rect">
            <a:avLst/>
          </a:prstGeom>
          <a:noFill/>
        </p:spPr>
        <p:txBody>
          <a:bodyPr wrap="square" rtlCol="0">
            <a:spAutoFit/>
          </a:bodyPr>
          <a:lstStyle/>
          <a:p>
            <a:pPr>
              <a:lnSpc>
                <a:spcPts val="3950"/>
              </a:lnSpc>
            </a:pPr>
            <a:r>
              <a:rPr lang="en-US" sz="3600" dirty="0">
                <a:solidFill>
                  <a:srgbClr val="124E73"/>
                </a:solidFill>
                <a:latin typeface="MuseoModerno Medium" pitchFamily="34" charset="0"/>
                <a:ea typeface="MuseoModerno Medium" pitchFamily="34" charset="-122"/>
                <a:cs typeface="MuseoModerno Medium" pitchFamily="34" charset="-120"/>
              </a:rPr>
              <a:t>Churn Distribution by tenure</a:t>
            </a:r>
            <a:endParaRPr lang="en-US" sz="3600" dirty="0"/>
          </a:p>
        </p:txBody>
      </p:sp>
    </p:spTree>
    <p:extLst>
      <p:ext uri="{BB962C8B-B14F-4D97-AF65-F5344CB8AC3E}">
        <p14:creationId xmlns:p14="http://schemas.microsoft.com/office/powerpoint/2010/main" val="185389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and pink bars&#10;&#10;AI-generated content may be incorrect.">
            <a:extLst>
              <a:ext uri="{FF2B5EF4-FFF2-40B4-BE49-F238E27FC236}">
                <a16:creationId xmlns:a16="http://schemas.microsoft.com/office/drawing/2014/main" id="{01D6262F-06E2-75FE-1CF6-8D381FBBA1BA}"/>
              </a:ext>
            </a:extLst>
          </p:cNvPr>
          <p:cNvPicPr>
            <a:picLocks noChangeAspect="1"/>
          </p:cNvPicPr>
          <p:nvPr/>
        </p:nvPicPr>
        <p:blipFill>
          <a:blip r:embed="rId2"/>
          <a:stretch>
            <a:fillRect/>
          </a:stretch>
        </p:blipFill>
        <p:spPr>
          <a:xfrm>
            <a:off x="210334" y="1999710"/>
            <a:ext cx="8070066" cy="5420094"/>
          </a:xfrm>
          <a:prstGeom prst="rect">
            <a:avLst/>
          </a:prstGeom>
        </p:spPr>
      </p:pic>
      <p:pic>
        <p:nvPicPr>
          <p:cNvPr id="5" name="Picture 4" descr="A screenshot of a computer program">
            <a:extLst>
              <a:ext uri="{FF2B5EF4-FFF2-40B4-BE49-F238E27FC236}">
                <a16:creationId xmlns:a16="http://schemas.microsoft.com/office/drawing/2014/main" id="{9D6CEF87-9E45-6565-AF13-9082903BE28C}"/>
              </a:ext>
            </a:extLst>
          </p:cNvPr>
          <p:cNvPicPr>
            <a:picLocks noChangeAspect="1"/>
          </p:cNvPicPr>
          <p:nvPr/>
        </p:nvPicPr>
        <p:blipFill>
          <a:blip r:embed="rId3"/>
          <a:stretch>
            <a:fillRect/>
          </a:stretch>
        </p:blipFill>
        <p:spPr>
          <a:xfrm>
            <a:off x="9373855" y="1999710"/>
            <a:ext cx="4405646" cy="5161904"/>
          </a:xfrm>
          <a:prstGeom prst="rect">
            <a:avLst/>
          </a:prstGeom>
        </p:spPr>
      </p:pic>
      <p:sp>
        <p:nvSpPr>
          <p:cNvPr id="6" name="TextBox 5">
            <a:extLst>
              <a:ext uri="{FF2B5EF4-FFF2-40B4-BE49-F238E27FC236}">
                <a16:creationId xmlns:a16="http://schemas.microsoft.com/office/drawing/2014/main" id="{33512888-1D31-6958-85B0-E506375F7289}"/>
              </a:ext>
            </a:extLst>
          </p:cNvPr>
          <p:cNvSpPr txBox="1"/>
          <p:nvPr/>
        </p:nvSpPr>
        <p:spPr>
          <a:xfrm>
            <a:off x="2273300" y="344711"/>
            <a:ext cx="10718800" cy="1446550"/>
          </a:xfrm>
          <a:prstGeom prst="rect">
            <a:avLst/>
          </a:prstGeom>
          <a:noFill/>
        </p:spPr>
        <p:txBody>
          <a:bodyPr wrap="square" rtlCol="0">
            <a:spAutoFit/>
          </a:bodyPr>
          <a:lstStyle/>
          <a:p>
            <a:r>
              <a:rPr lang="en-US" sz="4400" dirty="0">
                <a:solidFill>
                  <a:srgbClr val="124E73"/>
                </a:solidFill>
                <a:latin typeface="MuseoModerno Medium" pitchFamily="34" charset="0"/>
              </a:rPr>
              <a:t>All services vs churn graph</a:t>
            </a:r>
            <a:endParaRPr lang="en-US" sz="4400" dirty="0"/>
          </a:p>
          <a:p>
            <a:endParaRPr lang="en-IN" sz="4400" dirty="0"/>
          </a:p>
        </p:txBody>
      </p:sp>
    </p:spTree>
    <p:extLst>
      <p:ext uri="{BB962C8B-B14F-4D97-AF65-F5344CB8AC3E}">
        <p14:creationId xmlns:p14="http://schemas.microsoft.com/office/powerpoint/2010/main" val="2961734902"/>
      </p:ext>
    </p:extLst>
  </p:cSld>
  <p:clrMapOvr>
    <a:masterClrMapping/>
  </p:clrMapOvr>
</p:sld>
</file>

<file path=ppt/theme/theme1.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102</TotalTime>
  <Words>823</Words>
  <Application>Microsoft Office PowerPoint</Application>
  <PresentationFormat>Custom</PresentationFormat>
  <Paragraphs>103</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MuseoModerno Medium</vt:lpstr>
      <vt:lpstr>Source Sans 3</vt:lpstr>
      <vt:lpstr>MuseoModerno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Sahil Aman</cp:lastModifiedBy>
  <cp:revision>2</cp:revision>
  <dcterms:created xsi:type="dcterms:W3CDTF">2025-11-14T05:33:04Z</dcterms:created>
  <dcterms:modified xsi:type="dcterms:W3CDTF">2025-11-14T07:19:08Z</dcterms:modified>
</cp:coreProperties>
</file>